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1" r:id="rId3"/>
    <p:sldId id="272" r:id="rId4"/>
    <p:sldId id="256" r:id="rId5"/>
    <p:sldId id="257" r:id="rId6"/>
    <p:sldId id="258" r:id="rId7"/>
    <p:sldId id="259" r:id="rId8"/>
    <p:sldId id="260" r:id="rId9"/>
    <p:sldId id="261" r:id="rId10"/>
    <p:sldId id="264" r:id="rId11"/>
    <p:sldId id="265"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5419A1-0822-4577-81AA-234C916BE9FC}"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F44B3-E6F4-4671-8DBF-E5314344D218}" type="slidenum">
              <a:rPr lang="en-US" smtClean="0"/>
              <a:t>‹#›</a:t>
            </a:fld>
            <a:endParaRPr lang="en-US"/>
          </a:p>
        </p:txBody>
      </p:sp>
    </p:spTree>
    <p:extLst>
      <p:ext uri="{BB962C8B-B14F-4D97-AF65-F5344CB8AC3E}">
        <p14:creationId xmlns:p14="http://schemas.microsoft.com/office/powerpoint/2010/main" val="584450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419A1-0822-4577-81AA-234C916BE9FC}"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F44B3-E6F4-4671-8DBF-E5314344D218}" type="slidenum">
              <a:rPr lang="en-US" smtClean="0"/>
              <a:t>‹#›</a:t>
            </a:fld>
            <a:endParaRPr lang="en-US"/>
          </a:p>
        </p:txBody>
      </p:sp>
    </p:spTree>
    <p:extLst>
      <p:ext uri="{BB962C8B-B14F-4D97-AF65-F5344CB8AC3E}">
        <p14:creationId xmlns:p14="http://schemas.microsoft.com/office/powerpoint/2010/main" val="345999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419A1-0822-4577-81AA-234C916BE9FC}"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F44B3-E6F4-4671-8DBF-E5314344D218}" type="slidenum">
              <a:rPr lang="en-US" smtClean="0"/>
              <a:t>‹#›</a:t>
            </a:fld>
            <a:endParaRPr lang="en-US"/>
          </a:p>
        </p:txBody>
      </p:sp>
    </p:spTree>
    <p:extLst>
      <p:ext uri="{BB962C8B-B14F-4D97-AF65-F5344CB8AC3E}">
        <p14:creationId xmlns:p14="http://schemas.microsoft.com/office/powerpoint/2010/main" val="15005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419A1-0822-4577-81AA-234C916BE9FC}"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F44B3-E6F4-4671-8DBF-E5314344D218}" type="slidenum">
              <a:rPr lang="en-US" smtClean="0"/>
              <a:t>‹#›</a:t>
            </a:fld>
            <a:endParaRPr lang="en-US"/>
          </a:p>
        </p:txBody>
      </p:sp>
    </p:spTree>
    <p:extLst>
      <p:ext uri="{BB962C8B-B14F-4D97-AF65-F5344CB8AC3E}">
        <p14:creationId xmlns:p14="http://schemas.microsoft.com/office/powerpoint/2010/main" val="293066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5419A1-0822-4577-81AA-234C916BE9FC}"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F44B3-E6F4-4671-8DBF-E5314344D218}" type="slidenum">
              <a:rPr lang="en-US" smtClean="0"/>
              <a:t>‹#›</a:t>
            </a:fld>
            <a:endParaRPr lang="en-US"/>
          </a:p>
        </p:txBody>
      </p:sp>
    </p:spTree>
    <p:extLst>
      <p:ext uri="{BB962C8B-B14F-4D97-AF65-F5344CB8AC3E}">
        <p14:creationId xmlns:p14="http://schemas.microsoft.com/office/powerpoint/2010/main" val="398822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5419A1-0822-4577-81AA-234C916BE9FC}"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F44B3-E6F4-4671-8DBF-E5314344D218}" type="slidenum">
              <a:rPr lang="en-US" smtClean="0"/>
              <a:t>‹#›</a:t>
            </a:fld>
            <a:endParaRPr lang="en-US"/>
          </a:p>
        </p:txBody>
      </p:sp>
    </p:spTree>
    <p:extLst>
      <p:ext uri="{BB962C8B-B14F-4D97-AF65-F5344CB8AC3E}">
        <p14:creationId xmlns:p14="http://schemas.microsoft.com/office/powerpoint/2010/main" val="360111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5419A1-0822-4577-81AA-234C916BE9FC}" type="datetimeFigureOut">
              <a:rPr lang="en-US" smtClean="0"/>
              <a:t>3/15/2020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F44B3-E6F4-4671-8DBF-E5314344D218}" type="slidenum">
              <a:rPr lang="en-US" smtClean="0"/>
              <a:t>‹#›</a:t>
            </a:fld>
            <a:endParaRPr lang="en-US"/>
          </a:p>
        </p:txBody>
      </p:sp>
    </p:spTree>
    <p:extLst>
      <p:ext uri="{BB962C8B-B14F-4D97-AF65-F5344CB8AC3E}">
        <p14:creationId xmlns:p14="http://schemas.microsoft.com/office/powerpoint/2010/main" val="155389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5419A1-0822-4577-81AA-234C916BE9FC}" type="datetimeFigureOut">
              <a:rPr lang="en-US" smtClean="0"/>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F44B3-E6F4-4671-8DBF-E5314344D218}" type="slidenum">
              <a:rPr lang="en-US" smtClean="0"/>
              <a:t>‹#›</a:t>
            </a:fld>
            <a:endParaRPr lang="en-US"/>
          </a:p>
        </p:txBody>
      </p:sp>
    </p:spTree>
    <p:extLst>
      <p:ext uri="{BB962C8B-B14F-4D97-AF65-F5344CB8AC3E}">
        <p14:creationId xmlns:p14="http://schemas.microsoft.com/office/powerpoint/2010/main" val="125367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419A1-0822-4577-81AA-234C916BE9FC}" type="datetimeFigureOut">
              <a:rPr lang="en-US" smtClean="0"/>
              <a:t>3/15/2020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F44B3-E6F4-4671-8DBF-E5314344D218}" type="slidenum">
              <a:rPr lang="en-US" smtClean="0"/>
              <a:t>‹#›</a:t>
            </a:fld>
            <a:endParaRPr lang="en-US"/>
          </a:p>
        </p:txBody>
      </p:sp>
    </p:spTree>
    <p:extLst>
      <p:ext uri="{BB962C8B-B14F-4D97-AF65-F5344CB8AC3E}">
        <p14:creationId xmlns:p14="http://schemas.microsoft.com/office/powerpoint/2010/main" val="3206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5419A1-0822-4577-81AA-234C916BE9FC}"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F44B3-E6F4-4671-8DBF-E5314344D218}" type="slidenum">
              <a:rPr lang="en-US" smtClean="0"/>
              <a:t>‹#›</a:t>
            </a:fld>
            <a:endParaRPr lang="en-US"/>
          </a:p>
        </p:txBody>
      </p:sp>
    </p:spTree>
    <p:extLst>
      <p:ext uri="{BB962C8B-B14F-4D97-AF65-F5344CB8AC3E}">
        <p14:creationId xmlns:p14="http://schemas.microsoft.com/office/powerpoint/2010/main" val="32012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5419A1-0822-4577-81AA-234C916BE9FC}"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F44B3-E6F4-4671-8DBF-E5314344D218}" type="slidenum">
              <a:rPr lang="en-US" smtClean="0"/>
              <a:t>‹#›</a:t>
            </a:fld>
            <a:endParaRPr lang="en-US"/>
          </a:p>
        </p:txBody>
      </p:sp>
    </p:spTree>
    <p:extLst>
      <p:ext uri="{BB962C8B-B14F-4D97-AF65-F5344CB8AC3E}">
        <p14:creationId xmlns:p14="http://schemas.microsoft.com/office/powerpoint/2010/main" val="367287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419A1-0822-4577-81AA-234C916BE9FC}" type="datetimeFigureOut">
              <a:rPr lang="en-US" smtClean="0"/>
              <a:t>3/15/2020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F44B3-E6F4-4671-8DBF-E5314344D218}" type="slidenum">
              <a:rPr lang="en-US" smtClean="0"/>
              <a:t>‹#›</a:t>
            </a:fld>
            <a:endParaRPr lang="en-US"/>
          </a:p>
        </p:txBody>
      </p:sp>
    </p:spTree>
    <p:extLst>
      <p:ext uri="{BB962C8B-B14F-4D97-AF65-F5344CB8AC3E}">
        <p14:creationId xmlns:p14="http://schemas.microsoft.com/office/powerpoint/2010/main" val="4022583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Reverse Graffiti </a:t>
            </a:r>
            <a:br>
              <a:rPr lang="en-US" dirty="0" smtClean="0">
                <a:solidFill>
                  <a:srgbClr val="FF0000"/>
                </a:solidFill>
              </a:rPr>
            </a:br>
            <a:r>
              <a:rPr lang="en-US" sz="1600" dirty="0" smtClean="0">
                <a:solidFill>
                  <a:srgbClr val="FF0000"/>
                </a:solidFill>
              </a:rPr>
              <a:t>page 48</a:t>
            </a:r>
            <a:endParaRPr lang="en-US" sz="1600" dirty="0">
              <a:solidFill>
                <a:srgbClr val="FF0000"/>
              </a:solidFill>
            </a:endParaRPr>
          </a:p>
        </p:txBody>
      </p:sp>
      <p:pic>
        <p:nvPicPr>
          <p:cNvPr id="1026" name="Picture 2" descr="Image result for the mural of skulls in sao paul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915" y="1996225"/>
            <a:ext cx="9994006" cy="473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893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Critical Thinking </a:t>
            </a:r>
            <a:endParaRPr lang="en-US" dirty="0"/>
          </a:p>
        </p:txBody>
      </p:sp>
      <p:sp>
        <p:nvSpPr>
          <p:cNvPr id="3" name="Content Placeholder 2"/>
          <p:cNvSpPr>
            <a:spLocks noGrp="1"/>
          </p:cNvSpPr>
          <p:nvPr>
            <p:ph idx="1"/>
          </p:nvPr>
        </p:nvSpPr>
        <p:spPr/>
        <p:txBody>
          <a:bodyPr/>
          <a:lstStyle/>
          <a:p>
            <a:pPr marL="0" indent="0">
              <a:buNone/>
            </a:pPr>
            <a:r>
              <a:rPr lang="en-US" dirty="0" smtClean="0"/>
              <a:t>What do you think about Graffiti in cities? Do you think it improves or spoils the appearance of the urban landscape?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92990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Assignment 1 </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FF0000"/>
                </a:solidFill>
              </a:rPr>
              <a:t>Use the information in the article to complete these sentences. Use one word per space. </a:t>
            </a:r>
          </a:p>
          <a:p>
            <a:pPr marL="0" indent="0">
              <a:buNone/>
            </a:pPr>
            <a:r>
              <a:rPr lang="en-US" sz="2400" dirty="0" smtClean="0"/>
              <a:t>1. Reverse graffiti works by cleaning away the _________ on walls. </a:t>
            </a:r>
          </a:p>
          <a:p>
            <a:pPr marL="0" indent="0">
              <a:buNone/>
            </a:pPr>
            <a:r>
              <a:rPr lang="en-US" sz="2400" dirty="0" smtClean="0"/>
              <a:t>2. The aim of the reverse graffiti artists is to highlight the problem of ____.</a:t>
            </a:r>
          </a:p>
          <a:p>
            <a:pPr marL="0" indent="0">
              <a:buNone/>
            </a:pPr>
            <a:r>
              <a:rPr lang="en-US" sz="2400" dirty="0" smtClean="0"/>
              <a:t>3. Some reverse graffiti artists are paid to make images that act as __________. </a:t>
            </a:r>
          </a:p>
          <a:p>
            <a:pPr marL="0" indent="0">
              <a:buNone/>
            </a:pPr>
            <a:r>
              <a:rPr lang="en-US" sz="2400" dirty="0" smtClean="0"/>
              <a:t>4. Orion made his message for ________.</a:t>
            </a:r>
          </a:p>
          <a:p>
            <a:pPr marL="0" indent="0">
              <a:buNone/>
            </a:pPr>
            <a:r>
              <a:rPr lang="en-US" sz="2400" dirty="0" smtClean="0"/>
              <a:t>5. The local authorities in Leeds were ________ by this new type of graffiti. </a:t>
            </a:r>
          </a:p>
          <a:p>
            <a:pPr marL="0" indent="0">
              <a:buNone/>
            </a:pPr>
            <a:r>
              <a:rPr lang="en-US" sz="2400" dirty="0" smtClean="0"/>
              <a:t>6. In Sao Paulo, the response of the authorities was to __________ every tunnel. </a:t>
            </a:r>
          </a:p>
          <a:p>
            <a:endParaRPr lang="en-US" dirty="0" smtClean="0"/>
          </a:p>
          <a:p>
            <a:endParaRPr lang="en-US" dirty="0"/>
          </a:p>
        </p:txBody>
      </p:sp>
    </p:spTree>
    <p:extLst>
      <p:ext uri="{BB962C8B-B14F-4D97-AF65-F5344CB8AC3E}">
        <p14:creationId xmlns:p14="http://schemas.microsoft.com/office/powerpoint/2010/main" val="44097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a:t>
            </a:r>
            <a:endParaRPr lang="en-US" dirty="0"/>
          </a:p>
        </p:txBody>
      </p:sp>
      <p:pic>
        <p:nvPicPr>
          <p:cNvPr id="2050" name="Picture 2" descr="Image result for reverse graffiti imag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7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6" name="Picture 4" descr="Image result for reverse graffiti imag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1831" y="1825624"/>
            <a:ext cx="7997780" cy="493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92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Image result for reverse graffiti imag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0772" y="2753518"/>
            <a:ext cx="7765960" cy="37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23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Reverse Graffiti </a:t>
            </a:r>
            <a:endParaRPr lang="en-US" sz="2800" b="1"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normAutofit fontScale="92500" lnSpcReduction="10000"/>
          </a:bodyPr>
          <a:lstStyle/>
          <a:p>
            <a:pPr marL="0" indent="0">
              <a:buNone/>
            </a:pPr>
            <a:r>
              <a:rPr lang="en-US" sz="2600" dirty="0"/>
              <a:t>Read the following sentences. Do you agree with any of them? </a:t>
            </a:r>
          </a:p>
          <a:p>
            <a:pPr marL="0" indent="0">
              <a:buNone/>
            </a:pPr>
            <a:endParaRPr lang="en-US" sz="2600" dirty="0"/>
          </a:p>
          <a:p>
            <a:pPr>
              <a:buFontTx/>
              <a:buChar char="-"/>
            </a:pPr>
            <a:r>
              <a:rPr lang="en-US" sz="2600" dirty="0"/>
              <a:t>Art should be pleasing to the viewer. </a:t>
            </a:r>
          </a:p>
          <a:p>
            <a:pPr>
              <a:buFontTx/>
              <a:buChar char="-"/>
            </a:pPr>
            <a:r>
              <a:rPr lang="en-US" sz="2600" dirty="0"/>
              <a:t>Art should involve effort on the part of the artist. </a:t>
            </a:r>
          </a:p>
          <a:p>
            <a:pPr>
              <a:buFontTx/>
              <a:buChar char="-"/>
            </a:pPr>
            <a:r>
              <a:rPr lang="en-US" sz="2600" dirty="0"/>
              <a:t>Art should involve technical skill. </a:t>
            </a:r>
          </a:p>
          <a:p>
            <a:pPr>
              <a:buFontTx/>
              <a:buChar char="-"/>
            </a:pPr>
            <a:r>
              <a:rPr lang="en-US" sz="2600" dirty="0"/>
              <a:t>Art should have a social message or make a political point. </a:t>
            </a:r>
          </a:p>
          <a:p>
            <a:endParaRPr lang="en-US" dirty="0"/>
          </a:p>
        </p:txBody>
      </p:sp>
      <p:sp>
        <p:nvSpPr>
          <p:cNvPr id="5" name="Text Placeholder 4"/>
          <p:cNvSpPr>
            <a:spLocks noGrp="1"/>
          </p:cNvSpPr>
          <p:nvPr>
            <p:ph type="body" sz="quarter" idx="3"/>
          </p:nvPr>
        </p:nvSpPr>
        <p:spPr/>
        <p:txBody>
          <a:bodyPr/>
          <a:lstStyle/>
          <a:p>
            <a:endParaRPr lang="en-US"/>
          </a:p>
        </p:txBody>
      </p:sp>
      <p:pic>
        <p:nvPicPr>
          <p:cNvPr id="7" name="14 Track 14.wma">
            <a:hlinkClick r:id="" action="ppaction://media"/>
          </p:cNvPr>
          <p:cNvPicPr>
            <a:picLocks noGrp="1" noChangeAspect="1"/>
          </p:cNvPicPr>
          <p:nvPr>
            <p:ph sz="quarter" idx="4"/>
            <a:audioFile r:link="rId2"/>
            <p:extLst>
              <p:ext uri="{DAA4B4D4-6D71-4841-9C94-3DE7FCFB9230}">
                <p14:media xmlns:p14="http://schemas.microsoft.com/office/powerpoint/2010/main" r:embed="rId1"/>
              </p:ext>
            </p:extLst>
          </p:nvPr>
        </p:nvPicPr>
        <p:blipFill>
          <a:blip r:embed="rId4"/>
          <a:stretch>
            <a:fillRect/>
          </a:stretch>
        </p:blipFill>
        <p:spPr>
          <a:xfrm>
            <a:off x="7429789" y="3013364"/>
            <a:ext cx="2057111" cy="1638011"/>
          </a:xfrm>
        </p:spPr>
      </p:pic>
    </p:spTree>
    <p:extLst>
      <p:ext uri="{BB962C8B-B14F-4D97-AF65-F5344CB8AC3E}">
        <p14:creationId xmlns:p14="http://schemas.microsoft.com/office/powerpoint/2010/main" val="7870470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97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Listen again </a:t>
            </a:r>
            <a:endParaRPr lang="en-US" dirty="0">
              <a:solidFill>
                <a:srgbClr val="FF0000"/>
              </a:solidFill>
            </a:endParaRP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pPr marL="0" indent="0">
              <a:buNone/>
            </a:pPr>
            <a:endParaRPr lang="en-US" dirty="0" smtClean="0"/>
          </a:p>
          <a:p>
            <a:pPr marL="0" indent="0">
              <a:buNone/>
            </a:pPr>
            <a:endParaRPr lang="en-US" dirty="0"/>
          </a:p>
          <a:p>
            <a:pPr marL="0" indent="0">
              <a:buNone/>
            </a:pPr>
            <a:r>
              <a:rPr lang="en-US" dirty="0" smtClean="0"/>
              <a:t>What </a:t>
            </a:r>
            <a:r>
              <a:rPr lang="en-US" dirty="0"/>
              <a:t>are the roles of an artist and a viewer according to the speaker? </a:t>
            </a:r>
          </a:p>
          <a:p>
            <a:endParaRPr lang="en-US" dirty="0"/>
          </a:p>
        </p:txBody>
      </p:sp>
      <p:sp>
        <p:nvSpPr>
          <p:cNvPr id="5" name="Text Placeholder 4"/>
          <p:cNvSpPr>
            <a:spLocks noGrp="1"/>
          </p:cNvSpPr>
          <p:nvPr>
            <p:ph type="body" sz="quarter" idx="3"/>
          </p:nvPr>
        </p:nvSpPr>
        <p:spPr/>
        <p:txBody>
          <a:bodyPr/>
          <a:lstStyle/>
          <a:p>
            <a:endParaRPr lang="en-US"/>
          </a:p>
        </p:txBody>
      </p:sp>
      <p:pic>
        <p:nvPicPr>
          <p:cNvPr id="7" name="14 Track 14.wma">
            <a:hlinkClick r:id="" action="ppaction://media"/>
          </p:cNvPr>
          <p:cNvPicPr>
            <a:picLocks noGrp="1" noChangeAspect="1"/>
          </p:cNvPicPr>
          <p:nvPr>
            <p:ph sz="quarter" idx="4"/>
            <a:audioFile r:link="rId2"/>
            <p:extLst>
              <p:ext uri="{DAA4B4D4-6D71-4841-9C94-3DE7FCFB9230}">
                <p14:media xmlns:p14="http://schemas.microsoft.com/office/powerpoint/2010/main" r:embed="rId1"/>
              </p:ext>
            </p:extLst>
          </p:nvPr>
        </p:nvPicPr>
        <p:blipFill>
          <a:blip r:embed="rId4"/>
          <a:stretch>
            <a:fillRect/>
          </a:stretch>
        </p:blipFill>
        <p:spPr>
          <a:xfrm>
            <a:off x="8458199" y="3200400"/>
            <a:ext cx="1450975" cy="1450975"/>
          </a:xfrm>
        </p:spPr>
      </p:pic>
    </p:spTree>
    <p:extLst>
      <p:ext uri="{BB962C8B-B14F-4D97-AF65-F5344CB8AC3E}">
        <p14:creationId xmlns:p14="http://schemas.microsoft.com/office/powerpoint/2010/main" val="16777566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97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1685231"/>
          </a:xfrm>
        </p:spPr>
        <p:txBody>
          <a:bodyPr>
            <a:normAutofit fontScale="90000"/>
          </a:bodyPr>
          <a:lstStyle/>
          <a:p>
            <a:r>
              <a:rPr lang="en-GB" b="1" dirty="0" smtClean="0"/>
              <a:t>Reverse Graffiti</a:t>
            </a:r>
            <a:r>
              <a:rPr lang="en-US" b="1" dirty="0" smtClean="0"/>
              <a:t/>
            </a:r>
            <a:br>
              <a:rPr lang="en-US" b="1" dirty="0" smtClean="0"/>
            </a:br>
            <a:endParaRPr lang="en-US" dirty="0"/>
          </a:p>
        </p:txBody>
      </p:sp>
      <p:sp>
        <p:nvSpPr>
          <p:cNvPr id="3" name="Subtitle 2"/>
          <p:cNvSpPr>
            <a:spLocks noGrp="1"/>
          </p:cNvSpPr>
          <p:nvPr>
            <p:ph type="subTitle" idx="1"/>
          </p:nvPr>
        </p:nvSpPr>
        <p:spPr>
          <a:xfrm>
            <a:off x="888642" y="1957590"/>
            <a:ext cx="9689205" cy="4900410"/>
          </a:xfrm>
        </p:spPr>
        <p:txBody>
          <a:bodyPr>
            <a:normAutofit fontScale="92500"/>
          </a:bodyPr>
          <a:lstStyle/>
          <a:p>
            <a:pPr algn="l"/>
            <a:r>
              <a:rPr lang="en-GB" sz="2800" dirty="0" smtClean="0"/>
              <a:t>When </a:t>
            </a:r>
            <a:r>
              <a:rPr lang="en-GB" sz="2800" dirty="0"/>
              <a:t>is cleaning walls a crime? When you’re doing it to create art, obviously. A number of street artists around the world have started expressing themselves through a practice known as </a:t>
            </a:r>
            <a:r>
              <a:rPr lang="en-GB" sz="2800" b="1" dirty="0"/>
              <a:t>reverse graffiti</a:t>
            </a:r>
            <a:r>
              <a:rPr lang="en-GB" sz="2800" dirty="0"/>
              <a:t>. Inspired by the ‘clean me’ messages that you see written on the back of some trucks, they find dirty surfaces and </a:t>
            </a:r>
            <a:r>
              <a:rPr lang="en-GB" sz="2800" b="1" dirty="0"/>
              <a:t>inscribe</a:t>
            </a:r>
            <a:r>
              <a:rPr lang="en-GB" sz="2800" dirty="0"/>
              <a:t> them with images or messages using cleaning brushes or pressure hoses. Either way</a:t>
            </a:r>
            <a:r>
              <a:rPr lang="en-GB" dirty="0"/>
              <a:t>, </a:t>
            </a:r>
            <a:r>
              <a:rPr lang="en-GB" sz="2800" dirty="0"/>
              <a:t>it’s the same principle: the image is made by cleaning away the dirt</a:t>
            </a:r>
            <a:r>
              <a:rPr lang="en-GB" sz="2800" dirty="0" smtClean="0"/>
              <a:t>.</a:t>
            </a:r>
          </a:p>
          <a:p>
            <a:pPr algn="l"/>
            <a:endParaRPr lang="en-US" dirty="0"/>
          </a:p>
          <a:p>
            <a:pPr marL="457200" indent="-457200" algn="l">
              <a:buAutoNum type="arabicPeriod"/>
            </a:pPr>
            <a:r>
              <a:rPr lang="en-US" sz="2600" dirty="0" smtClean="0"/>
              <a:t>What is reverse graffiti? </a:t>
            </a:r>
          </a:p>
          <a:p>
            <a:pPr marL="457200" indent="-457200" algn="l">
              <a:buAutoNum type="arabicPeriod"/>
            </a:pPr>
            <a:r>
              <a:rPr lang="en-US" sz="2600" dirty="0" smtClean="0"/>
              <a:t>What inspired reverse graffiti? </a:t>
            </a:r>
          </a:p>
          <a:p>
            <a:pPr marL="457200" indent="-457200" algn="l">
              <a:buAutoNum type="arabicPeriod"/>
            </a:pPr>
            <a:r>
              <a:rPr lang="en-US" sz="2600" dirty="0" smtClean="0"/>
              <a:t>What tools are used by graffiti artists? </a:t>
            </a:r>
          </a:p>
          <a:p>
            <a:pPr marL="457200" indent="-457200" algn="l">
              <a:buAutoNum type="arabicPeriod"/>
            </a:pPr>
            <a:r>
              <a:rPr lang="en-US" sz="2600" dirty="0" smtClean="0"/>
              <a:t>How is the image made? </a:t>
            </a:r>
            <a:endParaRPr lang="en-US" sz="2600" dirty="0"/>
          </a:p>
        </p:txBody>
      </p:sp>
    </p:spTree>
    <p:extLst>
      <p:ext uri="{BB962C8B-B14F-4D97-AF65-F5344CB8AC3E}">
        <p14:creationId xmlns:p14="http://schemas.microsoft.com/office/powerpoint/2010/main" val="390126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86115" cy="639427"/>
          </a:xfrm>
        </p:spPr>
        <p:txBody>
          <a:bodyPr>
            <a:normAutofit fontScale="90000"/>
          </a:bodyPr>
          <a:lstStyle/>
          <a:p>
            <a:endParaRPr lang="en-US" dirty="0"/>
          </a:p>
        </p:txBody>
      </p:sp>
      <p:sp>
        <p:nvSpPr>
          <p:cNvPr id="3" name="Content Placeholder 2"/>
          <p:cNvSpPr>
            <a:spLocks noGrp="1"/>
          </p:cNvSpPr>
          <p:nvPr>
            <p:ph idx="1"/>
          </p:nvPr>
        </p:nvSpPr>
        <p:spPr>
          <a:xfrm>
            <a:off x="838200" y="1429555"/>
            <a:ext cx="10515600" cy="4747408"/>
          </a:xfrm>
        </p:spPr>
        <p:txBody>
          <a:bodyPr/>
          <a:lstStyle/>
          <a:p>
            <a:pPr marL="0" indent="0">
              <a:buNone/>
            </a:pPr>
            <a:r>
              <a:rPr lang="en-GB" dirty="0"/>
              <a:t>Each artist has their own individual style but all artists share a common aim: to draw attention to the pollution in our cities. The UK’s Paul Curtis, better known as Moose, operates around Leeds and London and has been commissioned by a number of companies to make reverse graffiti advertisements</a:t>
            </a:r>
            <a:r>
              <a:rPr lang="en-GB" dirty="0" smtClean="0"/>
              <a:t>.</a:t>
            </a:r>
          </a:p>
          <a:p>
            <a:pPr marL="0" indent="0">
              <a:buNone/>
            </a:pPr>
            <a:endParaRPr lang="en-GB" sz="2400" dirty="0" smtClean="0"/>
          </a:p>
          <a:p>
            <a:pPr marL="514350" indent="-514350">
              <a:buAutoNum type="arabicPeriod"/>
            </a:pPr>
            <a:r>
              <a:rPr lang="en-GB" sz="2400" dirty="0" smtClean="0"/>
              <a:t>What common aim combines graffiti artists? </a:t>
            </a:r>
          </a:p>
          <a:p>
            <a:pPr marL="514350" indent="-514350">
              <a:buAutoNum type="arabicPeriod"/>
            </a:pPr>
            <a:r>
              <a:rPr lang="en-GB" sz="2400" dirty="0" smtClean="0"/>
              <a:t>Do artist have the same style? </a:t>
            </a:r>
          </a:p>
          <a:p>
            <a:pPr marL="514350" indent="-514350">
              <a:buAutoNum type="arabicPeriod"/>
            </a:pPr>
            <a:r>
              <a:rPr lang="en-GB" sz="2400" dirty="0" smtClean="0"/>
              <a:t>Name an important graffiti artist.</a:t>
            </a:r>
          </a:p>
          <a:p>
            <a:pPr marL="514350" indent="-514350">
              <a:buAutoNum type="arabicPeriod"/>
            </a:pPr>
            <a:r>
              <a:rPr lang="en-GB" sz="2400" dirty="0" smtClean="0"/>
              <a:t>Why was Moose commissioned by some countries? </a:t>
            </a:r>
          </a:p>
          <a:p>
            <a:pPr marL="514350" indent="-514350">
              <a:buAutoNum type="arabicPeriod"/>
            </a:pPr>
            <a:endParaRPr lang="en-GB" sz="2400" dirty="0" smtClean="0"/>
          </a:p>
          <a:p>
            <a:pPr marL="514350" indent="-514350">
              <a:buAutoNum type="arabicPeriod"/>
            </a:pPr>
            <a:endParaRPr lang="en-US" sz="2000" dirty="0"/>
          </a:p>
          <a:p>
            <a:endParaRPr lang="en-US" dirty="0"/>
          </a:p>
        </p:txBody>
      </p:sp>
    </p:spTree>
    <p:extLst>
      <p:ext uri="{BB962C8B-B14F-4D97-AF65-F5344CB8AC3E}">
        <p14:creationId xmlns:p14="http://schemas.microsoft.com/office/powerpoint/2010/main" val="594192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928538" cy="446244"/>
          </a:xfrm>
        </p:spPr>
        <p:txBody>
          <a:bodyPr>
            <a:normAutofit fontScale="90000"/>
          </a:bodyPr>
          <a:lstStyle/>
          <a:p>
            <a:endParaRPr lang="en-US" dirty="0"/>
          </a:p>
        </p:txBody>
      </p:sp>
      <p:sp>
        <p:nvSpPr>
          <p:cNvPr id="3" name="Content Placeholder 2"/>
          <p:cNvSpPr>
            <a:spLocks noGrp="1"/>
          </p:cNvSpPr>
          <p:nvPr>
            <p:ph idx="1"/>
          </p:nvPr>
        </p:nvSpPr>
        <p:spPr>
          <a:xfrm>
            <a:off x="361682" y="1120462"/>
            <a:ext cx="10515600" cy="5512157"/>
          </a:xfrm>
        </p:spPr>
        <p:txBody>
          <a:bodyPr>
            <a:normAutofit lnSpcReduction="10000"/>
          </a:bodyPr>
          <a:lstStyle/>
          <a:p>
            <a:pPr marL="0" indent="0">
              <a:buNone/>
            </a:pPr>
            <a:r>
              <a:rPr lang="en-GB" dirty="0"/>
              <a:t>Brazilian artist, Alexandre Orion, turned one of São Paulo’s transport tunnels into an amazing mural in 2006 by scraping away the dirt. Made up of a series of white skulls, the mural reminds drivers of the effect their pollution is having on the planet. ‘Every motorist sits in the comfort of their car, but they don’t give any consideration to the price their comfort has for the environment and consequently for themselves,’ says Orion</a:t>
            </a:r>
            <a:r>
              <a:rPr lang="en-GB" dirty="0" smtClean="0"/>
              <a:t>.</a:t>
            </a:r>
          </a:p>
          <a:p>
            <a:pPr marL="0" indent="0">
              <a:buNone/>
            </a:pPr>
            <a:endParaRPr lang="en-GB" dirty="0" smtClean="0"/>
          </a:p>
          <a:p>
            <a:pPr marL="514350" indent="-514350">
              <a:buAutoNum type="arabicPeriod"/>
            </a:pPr>
            <a:r>
              <a:rPr lang="en-GB" sz="2400" dirty="0" smtClean="0"/>
              <a:t>Where does Orion come from? </a:t>
            </a:r>
          </a:p>
          <a:p>
            <a:pPr marL="514350" indent="-514350">
              <a:buAutoNum type="arabicPeriod"/>
            </a:pPr>
            <a:r>
              <a:rPr lang="en-GB" sz="2400" dirty="0" smtClean="0"/>
              <a:t>What was Orion’s most impressive achievement? </a:t>
            </a:r>
          </a:p>
          <a:p>
            <a:pPr marL="514350" indent="-514350">
              <a:buAutoNum type="arabicPeriod"/>
            </a:pPr>
            <a:r>
              <a:rPr lang="en-GB" sz="2400" dirty="0" smtClean="0"/>
              <a:t>How was this mural made? </a:t>
            </a:r>
          </a:p>
          <a:p>
            <a:pPr marL="514350" indent="-514350">
              <a:buAutoNum type="arabicPeriod"/>
            </a:pPr>
            <a:r>
              <a:rPr lang="en-GB" sz="2400" dirty="0" smtClean="0"/>
              <a:t>What is the aim behind this mural? </a:t>
            </a:r>
          </a:p>
          <a:p>
            <a:pPr marL="514350" indent="-514350">
              <a:buAutoNum type="arabicPeriod"/>
            </a:pPr>
            <a:r>
              <a:rPr lang="en-GB" sz="2400" dirty="0" smtClean="0"/>
              <a:t>What is Orion’s criticism of motorists? </a:t>
            </a:r>
          </a:p>
          <a:p>
            <a:pPr marL="514350" indent="-514350">
              <a:buAutoNum type="arabicPeriod"/>
            </a:pPr>
            <a:endParaRPr lang="en-US" dirty="0"/>
          </a:p>
          <a:p>
            <a:endParaRPr lang="en-US" dirty="0"/>
          </a:p>
        </p:txBody>
      </p:sp>
    </p:spTree>
    <p:extLst>
      <p:ext uri="{BB962C8B-B14F-4D97-AF65-F5344CB8AC3E}">
        <p14:creationId xmlns:p14="http://schemas.microsoft.com/office/powerpoint/2010/main" val="29212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86870" cy="549275"/>
          </a:xfrm>
        </p:spPr>
        <p:txBody>
          <a:bodyPr>
            <a:normAutofit fontScale="90000"/>
          </a:bodyPr>
          <a:lstStyle/>
          <a:p>
            <a:endParaRPr lang="en-US" dirty="0"/>
          </a:p>
        </p:txBody>
      </p:sp>
      <p:sp>
        <p:nvSpPr>
          <p:cNvPr id="3" name="Content Placeholder 2"/>
          <p:cNvSpPr>
            <a:spLocks noGrp="1"/>
          </p:cNvSpPr>
          <p:nvPr>
            <p:ph idx="1"/>
          </p:nvPr>
        </p:nvSpPr>
        <p:spPr>
          <a:xfrm>
            <a:off x="838200" y="1481070"/>
            <a:ext cx="10515600" cy="4695893"/>
          </a:xfrm>
        </p:spPr>
        <p:txBody>
          <a:bodyPr/>
          <a:lstStyle/>
          <a:p>
            <a:pPr marL="0" indent="0">
              <a:buNone/>
            </a:pPr>
            <a:r>
              <a:rPr lang="en-GB" dirty="0"/>
              <a:t>The anti-pollution message of the reverse graffiti artists confuses city authorities since the main argument against graffiti is that it spoils the appearance of both types of property: public and private. This was what Leeds City Council said about Moose’s work: ‘Leeds residents want to live in clean and attractive neighbourhoods. </a:t>
            </a:r>
            <a:endParaRPr lang="en-GB" dirty="0" smtClean="0"/>
          </a:p>
          <a:p>
            <a:pPr marL="0" indent="0">
              <a:buNone/>
            </a:pPr>
            <a:endParaRPr lang="en-US" dirty="0" smtClean="0"/>
          </a:p>
          <a:p>
            <a:pPr marL="514350" indent="-514350">
              <a:buAutoNum type="arabicPeriod"/>
            </a:pPr>
            <a:r>
              <a:rPr lang="en-US" sz="2400" dirty="0" smtClean="0"/>
              <a:t>What message does reverse graffiti artists try to show? </a:t>
            </a:r>
          </a:p>
          <a:p>
            <a:pPr marL="514350" indent="-514350">
              <a:buAutoNum type="arabicPeriod"/>
            </a:pPr>
            <a:r>
              <a:rPr lang="en-US" sz="2400" dirty="0" smtClean="0"/>
              <a:t>Why is this message confusing for authorities? </a:t>
            </a:r>
          </a:p>
          <a:p>
            <a:pPr marL="514350" indent="-514350">
              <a:buAutoNum type="arabicPeriod"/>
            </a:pPr>
            <a:r>
              <a:rPr lang="en-US" sz="2400" dirty="0" smtClean="0"/>
              <a:t>What properties are more likely to be spoiled by graffiti? </a:t>
            </a:r>
          </a:p>
          <a:p>
            <a:pPr marL="514350" indent="-514350">
              <a:buAutoNum type="arabicPeriod"/>
            </a:pPr>
            <a:r>
              <a:rPr lang="en-US" sz="2400" dirty="0" smtClean="0"/>
              <a:t>What is Leeds City Council’s argument against Moose’s work?</a:t>
            </a:r>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1168990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02780" cy="639427"/>
          </a:xfrm>
        </p:spPr>
        <p:txBody>
          <a:bodyPr>
            <a:normAutofit fontScale="90000"/>
          </a:bodyPr>
          <a:lstStyle/>
          <a:p>
            <a:endParaRPr lang="en-US" dirty="0"/>
          </a:p>
        </p:txBody>
      </p:sp>
      <p:sp>
        <p:nvSpPr>
          <p:cNvPr id="3" name="Content Placeholder 2"/>
          <p:cNvSpPr>
            <a:spLocks noGrp="1"/>
          </p:cNvSpPr>
          <p:nvPr>
            <p:ph idx="1"/>
          </p:nvPr>
        </p:nvSpPr>
        <p:spPr>
          <a:xfrm>
            <a:off x="838200" y="1339403"/>
            <a:ext cx="10515600" cy="5190186"/>
          </a:xfrm>
        </p:spPr>
        <p:txBody>
          <a:bodyPr/>
          <a:lstStyle/>
          <a:p>
            <a:pPr marL="0" indent="0">
              <a:buNone/>
            </a:pPr>
            <a:r>
              <a:rPr lang="en-GB" dirty="0"/>
              <a:t>We view this kind of advertising as environmental damage and will take strong action against any advertisers carrying out such campaigns.’ It seems that no action was taken against the advertisers – no fines nor any other punishment – but Moose himself was ordered to ‘clean up his act’. How was he supposed to do this: by making all property he had cleaned dirty again</a:t>
            </a:r>
            <a:r>
              <a:rPr lang="en-GB" dirty="0" smtClean="0"/>
              <a:t>?</a:t>
            </a:r>
          </a:p>
          <a:p>
            <a:pPr marL="0" indent="0">
              <a:buNone/>
            </a:pPr>
            <a:endParaRPr lang="en-GB" dirty="0" smtClean="0"/>
          </a:p>
          <a:p>
            <a:pPr marL="514350" indent="-514350">
              <a:buAutoNum type="arabicPeriod"/>
            </a:pPr>
            <a:r>
              <a:rPr lang="en-GB" sz="2400" dirty="0" smtClean="0"/>
              <a:t>Why does the counsel </a:t>
            </a:r>
            <a:r>
              <a:rPr lang="en-US" sz="2400" dirty="0" smtClean="0"/>
              <a:t>reject this kind of advertising? </a:t>
            </a:r>
          </a:p>
          <a:p>
            <a:pPr marL="514350" indent="-514350">
              <a:buAutoNum type="arabicPeriod"/>
            </a:pPr>
            <a:r>
              <a:rPr lang="en-US" sz="2400" dirty="0" smtClean="0"/>
              <a:t>How will the government react against this kind of advertising? </a:t>
            </a:r>
          </a:p>
          <a:p>
            <a:pPr marL="514350" indent="-514350">
              <a:buAutoNum type="arabicPeriod"/>
            </a:pPr>
            <a:r>
              <a:rPr lang="en-US" sz="2400" dirty="0" smtClean="0"/>
              <a:t>Were these advertisers punished? </a:t>
            </a:r>
          </a:p>
          <a:p>
            <a:pPr marL="514350" indent="-514350">
              <a:buAutoNum type="arabicPeriod"/>
            </a:pPr>
            <a:r>
              <a:rPr lang="en-US" sz="2400" dirty="0" smtClean="0"/>
              <a:t>What was Moose asked to do? </a:t>
            </a:r>
          </a:p>
          <a:p>
            <a:pPr marL="514350" indent="-514350">
              <a:buAutoNum type="arabicPeriod"/>
            </a:pPr>
            <a:endParaRPr lang="en-US" dirty="0"/>
          </a:p>
          <a:p>
            <a:endParaRPr lang="en-US" dirty="0"/>
          </a:p>
        </p:txBody>
      </p:sp>
    </p:spTree>
    <p:extLst>
      <p:ext uri="{BB962C8B-B14F-4D97-AF65-F5344CB8AC3E}">
        <p14:creationId xmlns:p14="http://schemas.microsoft.com/office/powerpoint/2010/main" val="3598658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657" y="210580"/>
            <a:ext cx="10134599" cy="665184"/>
          </a:xfrm>
        </p:spPr>
        <p:txBody>
          <a:bodyPr>
            <a:normAutofit fontScale="90000"/>
          </a:bodyPr>
          <a:lstStyle/>
          <a:p>
            <a:endParaRPr lang="en-US"/>
          </a:p>
        </p:txBody>
      </p:sp>
      <p:sp>
        <p:nvSpPr>
          <p:cNvPr id="3" name="Content Placeholder 2"/>
          <p:cNvSpPr>
            <a:spLocks noGrp="1"/>
          </p:cNvSpPr>
          <p:nvPr>
            <p:ph idx="1"/>
          </p:nvPr>
        </p:nvSpPr>
        <p:spPr>
          <a:xfrm>
            <a:off x="838200" y="1313644"/>
            <a:ext cx="10515600" cy="5203065"/>
          </a:xfrm>
        </p:spPr>
        <p:txBody>
          <a:bodyPr>
            <a:normAutofit/>
          </a:bodyPr>
          <a:lstStyle/>
          <a:p>
            <a:pPr marL="0" indent="0">
              <a:buNone/>
            </a:pPr>
            <a:r>
              <a:rPr lang="en-GB" dirty="0"/>
              <a:t>As for the Brazilian artist’s work, the authorities were annoyed but could find nothing to charge him with. They had no other option but to clean the tunnel – but only the parts Alexandre had already cleaned. The artist merely continued his campaign on the other side. The city officials then decided to take drastic action. They not only cleaned the whole tunnel but also every tunnel in São Paulo</a:t>
            </a:r>
            <a:r>
              <a:rPr lang="en-GB" dirty="0" smtClean="0"/>
              <a:t>.</a:t>
            </a:r>
          </a:p>
          <a:p>
            <a:pPr marL="0" indent="0">
              <a:buNone/>
            </a:pPr>
            <a:endParaRPr lang="en-GB" dirty="0" smtClean="0"/>
          </a:p>
          <a:p>
            <a:pPr marL="514350" indent="-514350">
              <a:buAutoNum type="arabicPeriod"/>
            </a:pPr>
            <a:r>
              <a:rPr lang="en-GB" sz="2400" dirty="0" smtClean="0"/>
              <a:t>Was the Brazilian artist’s punished? Why not? </a:t>
            </a:r>
          </a:p>
          <a:p>
            <a:pPr marL="514350" indent="-514350">
              <a:buAutoNum type="arabicPeriod"/>
            </a:pPr>
            <a:r>
              <a:rPr lang="en-GB" sz="2400" dirty="0" smtClean="0"/>
              <a:t>What did the government do? </a:t>
            </a:r>
          </a:p>
          <a:p>
            <a:pPr marL="514350" indent="-514350">
              <a:buAutoNum type="arabicPeriod"/>
            </a:pPr>
            <a:r>
              <a:rPr lang="en-GB" sz="2400" dirty="0" smtClean="0"/>
              <a:t>Did the artist stop? </a:t>
            </a:r>
          </a:p>
          <a:p>
            <a:pPr marL="514350" indent="-514350">
              <a:buAutoNum type="arabicPeriod"/>
            </a:pPr>
            <a:r>
              <a:rPr lang="en-GB" sz="2400" dirty="0" smtClean="0"/>
              <a:t>What did the government have to do concerning the tunnels?  </a:t>
            </a:r>
          </a:p>
          <a:p>
            <a:pPr marL="514350" indent="-514350">
              <a:buAutoNum type="arabicPeriod"/>
            </a:pPr>
            <a:endParaRPr lang="en-US" sz="2000" dirty="0"/>
          </a:p>
          <a:p>
            <a:endParaRPr lang="en-US" dirty="0"/>
          </a:p>
        </p:txBody>
      </p:sp>
    </p:spTree>
    <p:extLst>
      <p:ext uri="{BB962C8B-B14F-4D97-AF65-F5344CB8AC3E}">
        <p14:creationId xmlns:p14="http://schemas.microsoft.com/office/powerpoint/2010/main" val="1303253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824</Words>
  <Application>Microsoft Office PowerPoint</Application>
  <PresentationFormat>Custom</PresentationFormat>
  <Paragraphs>62</Paragraphs>
  <Slides>14</Slides>
  <Notes>0</Notes>
  <HiddenSlides>0</HiddenSlides>
  <MMClips>2</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Reverse Graffiti  page 48</vt:lpstr>
      <vt:lpstr>Reverse Graffiti </vt:lpstr>
      <vt:lpstr>Listen again </vt:lpstr>
      <vt:lpstr>Reverse Graffiti </vt:lpstr>
      <vt:lpstr>PowerPoint Presentation</vt:lpstr>
      <vt:lpstr>PowerPoint Presentation</vt:lpstr>
      <vt:lpstr>PowerPoint Presentation</vt:lpstr>
      <vt:lpstr>PowerPoint Presentation</vt:lpstr>
      <vt:lpstr>PowerPoint Presentation</vt:lpstr>
      <vt:lpstr>Critical Thinking </vt:lpstr>
      <vt:lpstr>Assignment 1 </vt:lpstr>
      <vt:lpstr>Comment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Reverse graffiti</dc:title>
  <dc:creator>Power Tech</dc:creator>
  <cp:lastModifiedBy>Maram Ismaeel</cp:lastModifiedBy>
  <cp:revision>18</cp:revision>
  <dcterms:created xsi:type="dcterms:W3CDTF">2020-03-13T18:08:13Z</dcterms:created>
  <dcterms:modified xsi:type="dcterms:W3CDTF">2020-03-15T12:59:05Z</dcterms:modified>
</cp:coreProperties>
</file>